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77" r:id="rId5"/>
    <p:sldId id="270" r:id="rId6"/>
    <p:sldId id="292" r:id="rId7"/>
    <p:sldId id="282" r:id="rId8"/>
    <p:sldId id="293" r:id="rId9"/>
    <p:sldId id="287" r:id="rId10"/>
    <p:sldId id="280" r:id="rId11"/>
    <p:sldId id="288" r:id="rId12"/>
    <p:sldId id="276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220" autoAdjust="0"/>
  </p:normalViewPr>
  <p:slideViewPr>
    <p:cSldViewPr snapToGrid="0" showGuides="1">
      <p:cViewPr varScale="1">
        <p:scale>
          <a:sx n="78" d="100"/>
          <a:sy n="78" d="100"/>
        </p:scale>
        <p:origin x="888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1/17/2020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svg>
</file>

<file path=ppt/media/image21.jpeg>
</file>

<file path=ppt/media/image3.svg>
</file>

<file path=ppt/media/image4.png>
</file>

<file path=ppt/media/image5.sv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1/17/2020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5355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38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Number of datapoints  10,467,101</a:t>
            </a:r>
          </a:p>
          <a:p>
            <a:r>
              <a:rPr lang="en-GB" dirty="0"/>
              <a:t>Total passenger volume p.a.  1.6 bn</a:t>
            </a:r>
          </a:p>
          <a:p>
            <a:r>
              <a:rPr lang="en-GB" dirty="0"/>
              <a:t>KPIs to filter out stations with high volume of tourists 0.9-1.1 17 stations</a:t>
            </a:r>
          </a:p>
          <a:p>
            <a:r>
              <a:rPr lang="en-GB" dirty="0"/>
              <a:t>Also looked at difference between weekdays and weekends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271759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blue bars show top stations in terms of total number of ppl entering and exiting the respective stations. 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The yellow curve shows the cumulative % of traffic across all stations in NYC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Hence, if we target these stations, WYWT would have covered 20% of the commuters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18668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blue bars show top stations in terms of total number of ppl entering and exiting the respective stations. 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The yellow curve shows the cumulative % of traffic across all stations in NYC</a:t>
            </a:r>
            <a:br>
              <a:rPr lang="en-US" dirty="0"/>
            </a:b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Hence, if we target these stations, WYWT would have covered 20% of the commuters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331482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139945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speak about placement schedule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64621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Further data:</a:t>
            </a:r>
          </a:p>
          <a:p>
            <a:pPr marL="171450" indent="-171450">
              <a:buFontTx/>
              <a:buChar char="-"/>
            </a:pPr>
            <a:r>
              <a:rPr lang="en-US" dirty="0"/>
              <a:t>Panel (socioeconomics</a:t>
            </a:r>
          </a:p>
          <a:p>
            <a:pPr marL="171450" indent="-171450">
              <a:buFontTx/>
              <a:buChar char="-"/>
            </a:pPr>
            <a:r>
              <a:rPr lang="en-US" dirty="0"/>
              <a:t>Tourism board</a:t>
            </a:r>
          </a:p>
          <a:p>
            <a:pPr marL="171450" indent="-171450">
              <a:buFontTx/>
              <a:buChar char="-"/>
            </a:pPr>
            <a:r>
              <a:rPr lang="en-US" dirty="0"/>
              <a:t>Corporates and tech companies</a:t>
            </a:r>
          </a:p>
          <a:p>
            <a:pPr marL="171450" indent="-171450">
              <a:buFontTx/>
              <a:buChar char="-"/>
            </a:pPr>
            <a:r>
              <a:rPr lang="en-US" dirty="0"/>
              <a:t>Educational institutions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9787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1/17/2020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1.jpeg"/><Relationship Id="rId4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B08B8-3DB3-4637-AE23-B8DB96D9F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000" dirty="0"/>
              <a:t>Fueling WTWY through data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98AA37-E298-4CD8-9F0F-2123ACFD96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Optimizing deployment of street teams</a:t>
            </a:r>
          </a:p>
          <a:p>
            <a:endParaRPr lang="en-US" dirty="0"/>
          </a:p>
          <a:p>
            <a:r>
              <a:rPr lang="en-US" cap="none" dirty="0"/>
              <a:t>Singapore, January 17, 2020</a:t>
            </a:r>
          </a:p>
        </p:txBody>
      </p:sp>
      <p:pic>
        <p:nvPicPr>
          <p:cNvPr id="7" name="Picture Placeholder 6" descr="A group of people looking at a computer&#10;&#10;Description automatically generated">
            <a:extLst>
              <a:ext uri="{FF2B5EF4-FFF2-40B4-BE49-F238E27FC236}">
                <a16:creationId xmlns:a16="http://schemas.microsoft.com/office/drawing/2014/main" id="{1F4160BB-F820-41CB-9457-3BA70443C6D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57113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B985D-7833-4E74-AA1C-E9A4BC3CC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Unleashing the potential of </a:t>
            </a:r>
            <a:r>
              <a:rPr lang="en-US"/>
              <a:t>nyc </a:t>
            </a:r>
            <a:r>
              <a:rPr lang="en-US" dirty="0"/>
              <a:t>subway riders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37A9B0-8DFC-4474-9F0A-612E661EF4EC}"/>
              </a:ext>
            </a:extLst>
          </p:cNvPr>
          <p:cNvSpPr>
            <a:spLocks noGrp="1"/>
          </p:cNvSpPr>
          <p:nvPr>
            <p:ph idx="15"/>
          </p:nvPr>
        </p:nvSpPr>
        <p:spPr/>
        <p:txBody>
          <a:bodyPr/>
          <a:lstStyle/>
          <a:p>
            <a:r>
              <a:rPr lang="en-US" dirty="0"/>
              <a:t>Topic 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48D1D-2547-44FC-BACD-2BCD769E2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pic>
        <p:nvPicPr>
          <p:cNvPr id="85" name="Picture Placeholder 84" descr="Single gear">
            <a:extLst>
              <a:ext uri="{FF2B5EF4-FFF2-40B4-BE49-F238E27FC236}">
                <a16:creationId xmlns:a16="http://schemas.microsoft.com/office/drawing/2014/main" id="{65FBD7DF-30E8-9042-8A0D-0F64C33E0B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78F2DCC-A50E-40A1-81F9-70371D4AA42F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r>
              <a:rPr lang="en-US" dirty="0"/>
              <a:t>Topic 02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D639B0-7991-4B2B-9E50-32064EB91255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/>
          </a:bodyPr>
          <a:lstStyle/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r>
              <a:rPr lang="en-US" sz="1400" dirty="0"/>
              <a:t>Lorem ipsum dolor sit amet, consectetuer adipiscing elit. Maecenas porttitor congue massa. Fusce posuere, magna sed pulvinar ultricies, purus lectus malesuada libero, sit amet commodo magna eros quis urna.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E3677-5FC4-4712-BA70-5DBE57453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1" name="Picture Placeholder 10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626B1883-4099-4573-B0EA-8F4ABFC2D34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96809" y="1630018"/>
            <a:ext cx="4424362" cy="4373217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7B21436-0121-47F3-A7CB-511C1EE47B90}"/>
              </a:ext>
            </a:extLst>
          </p:cNvPr>
          <p:cNvSpPr/>
          <p:nvPr/>
        </p:nvSpPr>
        <p:spPr>
          <a:xfrm>
            <a:off x="0" y="1630018"/>
            <a:ext cx="515938" cy="4373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687B2D-0E9F-452D-A5FA-151F1C090AB9}"/>
              </a:ext>
            </a:extLst>
          </p:cNvPr>
          <p:cNvSpPr/>
          <p:nvPr/>
        </p:nvSpPr>
        <p:spPr>
          <a:xfrm>
            <a:off x="5687326" y="1483838"/>
            <a:ext cx="6504673" cy="45903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8FED004-FDFE-4F33-B533-BBEAF46194DB}"/>
              </a:ext>
            </a:extLst>
          </p:cNvPr>
          <p:cNvSpPr/>
          <p:nvPr/>
        </p:nvSpPr>
        <p:spPr>
          <a:xfrm>
            <a:off x="5250636" y="1630018"/>
            <a:ext cx="6444555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7443470E-F0B0-44D9-9702-A73EC225AAC2}"/>
              </a:ext>
            </a:extLst>
          </p:cNvPr>
          <p:cNvSpPr txBox="1">
            <a:spLocks/>
          </p:cNvSpPr>
          <p:nvPr/>
        </p:nvSpPr>
        <p:spPr>
          <a:xfrm>
            <a:off x="5655996" y="1951321"/>
            <a:ext cx="5232827" cy="4434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2200" b="1" dirty="0"/>
              <a:t>NYC subway: Platform with large reach</a:t>
            </a:r>
            <a:r>
              <a:rPr lang="en-US" sz="2200" b="1" baseline="30000" dirty="0"/>
              <a:t>1</a:t>
            </a:r>
            <a:endParaRPr lang="en-US" sz="2200" baseline="300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4C88269-0ED7-4337-A75B-0586B680FFC5}"/>
              </a:ext>
            </a:extLst>
          </p:cNvPr>
          <p:cNvSpPr txBox="1">
            <a:spLocks/>
          </p:cNvSpPr>
          <p:nvPr/>
        </p:nvSpPr>
        <p:spPr>
          <a:xfrm>
            <a:off x="5655997" y="2595135"/>
            <a:ext cx="1165820" cy="19115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b="1" dirty="0"/>
              <a:t>XY </a:t>
            </a:r>
            <a:endParaRPr lang="en-US" sz="2200" dirty="0"/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endParaRPr lang="en-US" sz="220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58D2264-10CE-470A-91E3-8F099452536A}"/>
              </a:ext>
            </a:extLst>
          </p:cNvPr>
          <p:cNvSpPr txBox="1">
            <a:spLocks/>
          </p:cNvSpPr>
          <p:nvPr/>
        </p:nvSpPr>
        <p:spPr>
          <a:xfrm>
            <a:off x="6221803" y="2596360"/>
            <a:ext cx="5044387" cy="191155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Riders per year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Total number of stations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Average daily riders per station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Daily riders of top station (avg.)</a:t>
            </a:r>
          </a:p>
          <a:p>
            <a:pPr algn="l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Daily riders of least frequented station (avg.)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9D47E09-9816-457F-8728-331C5E7A67B8}"/>
              </a:ext>
            </a:extLst>
          </p:cNvPr>
          <p:cNvSpPr txBox="1">
            <a:spLocks/>
          </p:cNvSpPr>
          <p:nvPr/>
        </p:nvSpPr>
        <p:spPr>
          <a:xfrm>
            <a:off x="533844" y="6484419"/>
            <a:ext cx="8787438" cy="326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1200" dirty="0"/>
              <a:t>1 All KPIs based on MTA 2019 data</a:t>
            </a:r>
            <a:endParaRPr lang="en-US" sz="1200" baseline="30000" dirty="0"/>
          </a:p>
        </p:txBody>
      </p:sp>
    </p:spTree>
    <p:extLst>
      <p:ext uri="{BB962C8B-B14F-4D97-AF65-F5344CB8AC3E}">
        <p14:creationId xmlns:p14="http://schemas.microsoft.com/office/powerpoint/2010/main" val="674162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dirty="0"/>
              <a:t>WTWY’s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2" y="1536374"/>
            <a:ext cx="3959244" cy="4351338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Build awareness </a:t>
            </a:r>
            <a:r>
              <a:rPr lang="en-US" dirty="0"/>
              <a:t>of WTWY and fill gala event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Optimize placement </a:t>
            </a:r>
            <a:r>
              <a:rPr lang="en-US" dirty="0"/>
              <a:t>of street teams at NYC subway entrances </a:t>
            </a:r>
          </a:p>
          <a:p>
            <a:pPr>
              <a:lnSpc>
                <a:spcPct val="100000"/>
              </a:lnSpc>
              <a:buFont typeface="Calibri" panose="020F0502020204030204" pitchFamily="34" charset="0"/>
              <a:buChar char="›"/>
            </a:pPr>
            <a:r>
              <a:rPr lang="en-US" dirty="0">
                <a:solidFill>
                  <a:schemeClr val="accent6"/>
                </a:solidFill>
              </a:rPr>
              <a:t>Use data analytics </a:t>
            </a:r>
            <a:r>
              <a:rPr lang="en-US" dirty="0"/>
              <a:t>to develop placement strategy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97D6A78-940C-44FE-8AC3-3D4AF49439B0}"/>
              </a:ext>
            </a:extLst>
          </p:cNvPr>
          <p:cNvGrpSpPr/>
          <p:nvPr/>
        </p:nvGrpSpPr>
        <p:grpSpPr>
          <a:xfrm>
            <a:off x="538961" y="4706545"/>
            <a:ext cx="3959244" cy="1181163"/>
            <a:chOff x="538961" y="4706545"/>
            <a:chExt cx="3959244" cy="118116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F1D7B0-ABB8-4C20-8A4A-EFB1EB84A0F3}"/>
                </a:ext>
              </a:extLst>
            </p:cNvPr>
            <p:cNvSpPr/>
            <p:nvPr/>
          </p:nvSpPr>
          <p:spPr>
            <a:xfrm rot="10800000">
              <a:off x="538961" y="4706545"/>
              <a:ext cx="3959244" cy="118116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bg1"/>
                </a:solidFill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6CA1FBB-7786-4B8B-AC81-ECF30AE43EED}"/>
                </a:ext>
              </a:extLst>
            </p:cNvPr>
            <p:cNvSpPr txBox="1">
              <a:spLocks/>
            </p:cNvSpPr>
            <p:nvPr/>
          </p:nvSpPr>
          <p:spPr>
            <a:xfrm>
              <a:off x="674110" y="4730160"/>
              <a:ext cx="3801072" cy="1124562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b="1" dirty="0"/>
                <a:t>Goal of today’s meeting:</a:t>
              </a:r>
              <a:r>
                <a:rPr lang="en-US" dirty="0"/>
                <a:t>    First insights from MTA data and discussion of next steps</a:t>
              </a:r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dirty="0"/>
            </a:p>
          </p:txBody>
        </p:sp>
      </p:grpSp>
      <p:pic>
        <p:nvPicPr>
          <p:cNvPr id="16" name="Picture Placeholder 15" descr="A person sitting in front of a computer&#10;&#10;Description automatically generated">
            <a:extLst>
              <a:ext uri="{FF2B5EF4-FFF2-40B4-BE49-F238E27FC236}">
                <a16:creationId xmlns:a16="http://schemas.microsoft.com/office/drawing/2014/main" id="{52636C2F-B672-49E8-A06A-DF5697C2302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717E483-1537-479B-A2F9-47D41012FEEB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04E17-334D-4C9D-AD46-AF7ECA756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noProof="0" smtClean="0"/>
              <a:pPr>
                <a:spcAft>
                  <a:spcPts val="600"/>
                </a:spcAft>
              </a:pPr>
              <a:t>3</a:t>
            </a:fld>
            <a:endParaRPr lang="en-US" noProof="0"/>
          </a:p>
        </p:txBody>
      </p:sp>
      <p:pic>
        <p:nvPicPr>
          <p:cNvPr id="11" name="Content Placeholder 10" descr="A group of people standing in front of a crowd&#10;&#10;Description automatically generated">
            <a:extLst>
              <a:ext uri="{FF2B5EF4-FFF2-40B4-BE49-F238E27FC236}">
                <a16:creationId xmlns:a16="http://schemas.microsoft.com/office/drawing/2014/main" id="{3A4071D9-E197-4619-B1B0-800B60076A6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3058" r="12511" b="-1"/>
          <a:stretch/>
        </p:blipFill>
        <p:spPr>
          <a:xfrm>
            <a:off x="515938" y="1825625"/>
            <a:ext cx="5503862" cy="4351338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8A820-2C84-45BF-B588-DFBC5A3CD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GB" dirty="0"/>
              <a:t>Analysis of 2019 MTA rider data captured at turnstile level </a:t>
            </a:r>
          </a:p>
          <a:p>
            <a:pPr>
              <a:lnSpc>
                <a:spcPct val="100000"/>
              </a:lnSpc>
            </a:pPr>
            <a:r>
              <a:rPr lang="en-GB" dirty="0"/>
              <a:t>Data cleaning, including</a:t>
            </a:r>
          </a:p>
          <a:p>
            <a:pPr lvl="1">
              <a:lnSpc>
                <a:spcPct val="100000"/>
              </a:lnSpc>
            </a:pPr>
            <a:r>
              <a:rPr lang="en-GB" sz="2800" dirty="0"/>
              <a:t>Remove outliers</a:t>
            </a:r>
          </a:p>
          <a:p>
            <a:pPr lvl="1">
              <a:lnSpc>
                <a:spcPct val="100000"/>
              </a:lnSpc>
            </a:pPr>
            <a:r>
              <a:rPr lang="en-GB" sz="2800" dirty="0"/>
              <a:t>Disaggregate cumulative entries and exits</a:t>
            </a:r>
          </a:p>
          <a:p>
            <a:pPr>
              <a:lnSpc>
                <a:spcPct val="100000"/>
              </a:lnSpc>
            </a:pPr>
            <a:r>
              <a:rPr lang="en-GB" dirty="0"/>
              <a:t>Descriptive statistics and development of intuitive KPIs to identify hotspots (e.g., filter out tourist areas)</a:t>
            </a:r>
          </a:p>
          <a:p>
            <a:pPr>
              <a:lnSpc>
                <a:spcPct val="100000"/>
              </a:lnSpc>
            </a:pP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AE7A66-C039-4BDB-900B-5F9A6609F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GB" dirty="0"/>
              <a:t>TO identify hotspots for street teams </a:t>
            </a:r>
            <a:r>
              <a:rPr lang="en-GB" dirty="0">
                <a:latin typeface="+mn-lt"/>
              </a:rPr>
              <a:t>2019</a:t>
            </a:r>
            <a:r>
              <a:rPr lang="en-GB" dirty="0"/>
              <a:t> MTA ridership data were analysed</a:t>
            </a:r>
          </a:p>
        </p:txBody>
      </p:sp>
    </p:spTree>
    <p:extLst>
      <p:ext uri="{BB962C8B-B14F-4D97-AF65-F5344CB8AC3E}">
        <p14:creationId xmlns:p14="http://schemas.microsoft.com/office/powerpoint/2010/main" val="3441510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80EF4B4-8A15-49A6-A595-0A7D3045E6A1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ten stations to for street teams reach locals during weekdays and weekends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4F344421-8D21-4E4A-971B-E84EC85B0D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4261" y="1302847"/>
            <a:ext cx="8010388" cy="534025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0ABDE3AD-C755-4394-B11F-D6EE6C62ACF6}"/>
              </a:ext>
            </a:extLst>
          </p:cNvPr>
          <p:cNvSpPr txBox="1">
            <a:spLocks/>
          </p:cNvSpPr>
          <p:nvPr/>
        </p:nvSpPr>
        <p:spPr>
          <a:xfrm>
            <a:off x="9167683" y="1639616"/>
            <a:ext cx="2410055" cy="21851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600" b="1" dirty="0"/>
              <a:t>Hot spots for WTWY’s street teams:</a:t>
            </a:r>
          </a:p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2600" b="1" dirty="0"/>
              <a:t>The </a:t>
            </a:r>
            <a:r>
              <a:rPr lang="en-US" sz="2600" b="1" dirty="0">
                <a:solidFill>
                  <a:schemeClr val="accent6"/>
                </a:solidFill>
              </a:rPr>
              <a:t>top 10 subway stations </a:t>
            </a:r>
            <a:r>
              <a:rPr lang="en-US" sz="2600" b="1" dirty="0"/>
              <a:t>(out of 379) are used </a:t>
            </a:r>
            <a:r>
              <a:rPr lang="en-US" sz="2600" b="1" dirty="0">
                <a:solidFill>
                  <a:schemeClr val="accent6"/>
                </a:solidFill>
              </a:rPr>
              <a:t>by 20% of all riders </a:t>
            </a:r>
            <a:r>
              <a:rPr lang="en-US" sz="2600" b="1" dirty="0"/>
              <a:t>in NYC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538791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80EF4B4-8A15-49A6-A595-0A7D3045E6A1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Weekends are significantly less busy than weekdays – but top stations maintain most traffic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A43AE01B-9273-4EAD-867F-EF01AE5A3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884" y="1166957"/>
            <a:ext cx="8727821" cy="561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511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A217809-0BE6-488B-A4CB-6122071B8072}"/>
              </a:ext>
            </a:extLst>
          </p:cNvPr>
          <p:cNvSpPr/>
          <p:nvPr/>
        </p:nvSpPr>
        <p:spPr>
          <a:xfrm>
            <a:off x="7256206" y="848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stations experience less traffic during certain DAY TIMES INDICATING A reallocation of resources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6D44B6-DE33-4C51-8787-68F798A9B574}"/>
              </a:ext>
            </a:extLst>
          </p:cNvPr>
          <p:cNvSpPr txBox="1">
            <a:spLocks/>
          </p:cNvSpPr>
          <p:nvPr/>
        </p:nvSpPr>
        <p:spPr>
          <a:xfrm>
            <a:off x="9568455" y="2314270"/>
            <a:ext cx="2098083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b="1" dirty="0"/>
              <a:t>Based on </a:t>
            </a:r>
            <a:r>
              <a:rPr lang="en-US" b="1" dirty="0">
                <a:solidFill>
                  <a:schemeClr val="accent6"/>
                </a:solidFill>
              </a:rPr>
              <a:t>traffic intensity </a:t>
            </a:r>
            <a:r>
              <a:rPr lang="en-US" b="1" dirty="0"/>
              <a:t>at stations, a systematic </a:t>
            </a:r>
            <a:r>
              <a:rPr lang="en-US" b="1" dirty="0">
                <a:solidFill>
                  <a:schemeClr val="accent6"/>
                </a:solidFill>
              </a:rPr>
              <a:t>team allocation plan </a:t>
            </a:r>
            <a:r>
              <a:rPr lang="en-US" b="1" dirty="0"/>
              <a:t>can be developed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B89AC5-F4EE-4741-80B4-6028354E0E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776"/>
          <a:stretch/>
        </p:blipFill>
        <p:spPr>
          <a:xfrm>
            <a:off x="118983" y="1819275"/>
            <a:ext cx="9084012" cy="4636464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  <a:prstDash val="solid"/>
            <a:rou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1E15861-3290-4092-A7E0-F71A378237C2}"/>
              </a:ext>
            </a:extLst>
          </p:cNvPr>
          <p:cNvSpPr txBox="1">
            <a:spLocks/>
          </p:cNvSpPr>
          <p:nvPr/>
        </p:nvSpPr>
        <p:spPr>
          <a:xfrm>
            <a:off x="5647169" y="1974301"/>
            <a:ext cx="3334671" cy="11245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bg1">
                    <a:lumMod val="50000"/>
                  </a:schemeClr>
                </a:solidFill>
              </a:rPr>
              <a:t>Passenger volume by day time (in ‘000)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A51F010-95AD-461D-88E6-EE41ED4738B2}"/>
              </a:ext>
            </a:extLst>
          </p:cNvPr>
          <p:cNvCxnSpPr/>
          <p:nvPr/>
        </p:nvCxnSpPr>
        <p:spPr>
          <a:xfrm flipV="1">
            <a:off x="4227872" y="4080387"/>
            <a:ext cx="0" cy="136668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1602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994D96C8-FE97-4FCC-B081-97E7C265278D}"/>
              </a:ext>
            </a:extLst>
          </p:cNvPr>
          <p:cNvSpPr/>
          <p:nvPr/>
        </p:nvSpPr>
        <p:spPr>
          <a:xfrm>
            <a:off x="7256206" y="10680"/>
            <a:ext cx="4935794" cy="34379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Insert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 spots are in proximity allowing for shift of team resources throughout the day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pic>
        <p:nvPicPr>
          <p:cNvPr id="13" name="Picture 1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5D8AD166-F9B2-4303-90F2-1901285D1F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2" t="14186" r="3574" b="3301"/>
          <a:stretch/>
        </p:blipFill>
        <p:spPr>
          <a:xfrm>
            <a:off x="692917" y="1941628"/>
            <a:ext cx="5108116" cy="4016185"/>
          </a:xfrm>
          <a:prstGeom prst="rect">
            <a:avLst/>
          </a:prstGeom>
        </p:spPr>
      </p:pic>
      <p:pic>
        <p:nvPicPr>
          <p:cNvPr id="15" name="Picture 14" descr="A close up of a map&#10;&#10;Description automatically generated">
            <a:extLst>
              <a:ext uri="{FF2B5EF4-FFF2-40B4-BE49-F238E27FC236}">
                <a16:creationId xmlns:a16="http://schemas.microsoft.com/office/drawing/2014/main" id="{3522D4F2-13A1-47E7-A2F5-05614072C3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075" t="13127" r="-1151" b="14408"/>
          <a:stretch/>
        </p:blipFill>
        <p:spPr>
          <a:xfrm>
            <a:off x="6635713" y="1941627"/>
            <a:ext cx="4624473" cy="401618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AA36C5B-223C-4648-A3D0-6A012D5309B3}"/>
              </a:ext>
            </a:extLst>
          </p:cNvPr>
          <p:cNvSpPr/>
          <p:nvPr/>
        </p:nvSpPr>
        <p:spPr>
          <a:xfrm>
            <a:off x="1465006" y="2900516"/>
            <a:ext cx="1927123" cy="1779639"/>
          </a:xfrm>
          <a:prstGeom prst="rect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C532A7B-32DB-45CE-ACC3-1C8659B3C480}"/>
              </a:ext>
            </a:extLst>
          </p:cNvPr>
          <p:cNvCxnSpPr/>
          <p:nvPr/>
        </p:nvCxnSpPr>
        <p:spPr>
          <a:xfrm flipV="1">
            <a:off x="3392129" y="1941627"/>
            <a:ext cx="3243584" cy="958889"/>
          </a:xfrm>
          <a:prstGeom prst="line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B6EA00B-9B87-4896-BD2D-541DC63D7CC1}"/>
              </a:ext>
            </a:extLst>
          </p:cNvPr>
          <p:cNvCxnSpPr>
            <a:cxnSpLocks/>
          </p:cNvCxnSpPr>
          <p:nvPr/>
        </p:nvCxnSpPr>
        <p:spPr>
          <a:xfrm>
            <a:off x="3392129" y="4673404"/>
            <a:ext cx="3243584" cy="1284408"/>
          </a:xfrm>
          <a:prstGeom prst="line">
            <a:avLst/>
          </a:prstGeom>
          <a:noFill/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2760760-BD68-4979-883D-E911F0CD4439}"/>
              </a:ext>
            </a:extLst>
          </p:cNvPr>
          <p:cNvCxnSpPr/>
          <p:nvPr/>
        </p:nvCxnSpPr>
        <p:spPr>
          <a:xfrm flipV="1">
            <a:off x="8731045" y="3755923"/>
            <a:ext cx="0" cy="102255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482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lang="en-US" dirty="0"/>
              <a:t>Potential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7067" y="1624863"/>
            <a:ext cx="4037303" cy="2475189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b="1" dirty="0"/>
              <a:t>Optimize street team allocation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Fine tune analyses (e.g. add further data, better profiling)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Develop schedule based on available budget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dirty="0"/>
              <a:t>Life testing on outreach/ signature conversion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36CAE60-6DFB-4B2D-B732-10FCDE3E630F}"/>
              </a:ext>
            </a:extLst>
          </p:cNvPr>
          <p:cNvGrpSpPr/>
          <p:nvPr/>
        </p:nvGrpSpPr>
        <p:grpSpPr>
          <a:xfrm>
            <a:off x="513875" y="1624863"/>
            <a:ext cx="587338" cy="646387"/>
            <a:chOff x="513875" y="1624863"/>
            <a:chExt cx="587338" cy="64638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F1D7B0-ABB8-4C20-8A4A-EFB1EB84A0F3}"/>
                </a:ext>
              </a:extLst>
            </p:cNvPr>
            <p:cNvSpPr/>
            <p:nvPr/>
          </p:nvSpPr>
          <p:spPr>
            <a:xfrm rot="10800000">
              <a:off x="513875" y="1624863"/>
              <a:ext cx="587338" cy="6463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chemeClr val="bg1"/>
                </a:solidFill>
              </a:endParaRP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86CA1FBB-7786-4B8B-AC81-ECF30AE43EED}"/>
                </a:ext>
              </a:extLst>
            </p:cNvPr>
            <p:cNvSpPr txBox="1">
              <a:spLocks/>
            </p:cNvSpPr>
            <p:nvPr/>
          </p:nvSpPr>
          <p:spPr>
            <a:xfrm>
              <a:off x="533924" y="1637786"/>
              <a:ext cx="476735" cy="615412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sz="3200" b="1" dirty="0"/>
                <a:t>  </a:t>
              </a:r>
              <a:r>
                <a:rPr lang="en-US" sz="3400" b="1" dirty="0"/>
                <a:t>1</a:t>
              </a:r>
              <a:endParaRPr lang="en-US" sz="3400" dirty="0"/>
            </a:p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endParaRPr lang="en-US" dirty="0"/>
            </a:p>
          </p:txBody>
        </p:sp>
      </p:grpSp>
      <p:pic>
        <p:nvPicPr>
          <p:cNvPr id="11" name="Picture Placeholder 10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C3540BA7-2018-476B-917D-375A08ECE8A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AC83E6A-92CE-4D09-9A0C-86C7A193A2A1}"/>
              </a:ext>
            </a:extLst>
          </p:cNvPr>
          <p:cNvGrpSpPr/>
          <p:nvPr/>
        </p:nvGrpSpPr>
        <p:grpSpPr>
          <a:xfrm>
            <a:off x="473636" y="4963826"/>
            <a:ext cx="4992669" cy="1325563"/>
            <a:chOff x="473636" y="4963826"/>
            <a:chExt cx="4992669" cy="1325563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657285F5-F6AB-49A1-A4DB-B46E20FC23B2}"/>
                </a:ext>
              </a:extLst>
            </p:cNvPr>
            <p:cNvGrpSpPr/>
            <p:nvPr/>
          </p:nvGrpSpPr>
          <p:grpSpPr>
            <a:xfrm>
              <a:off x="473636" y="5030312"/>
              <a:ext cx="627577" cy="653560"/>
              <a:chOff x="674109" y="5189197"/>
              <a:chExt cx="4230498" cy="1194270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D7FF3364-D59A-4529-A5FF-D5EC80D7E817}"/>
                  </a:ext>
                </a:extLst>
              </p:cNvPr>
              <p:cNvSpPr/>
              <p:nvPr/>
            </p:nvSpPr>
            <p:spPr>
              <a:xfrm rot="10800000">
                <a:off x="945362" y="5202304"/>
                <a:ext cx="3959245" cy="118116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" name="Content Placeholder 2">
                <a:extLst>
                  <a:ext uri="{FF2B5EF4-FFF2-40B4-BE49-F238E27FC236}">
                    <a16:creationId xmlns:a16="http://schemas.microsoft.com/office/drawing/2014/main" id="{93429DB9-703D-49AB-9819-91C7B81589E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74109" y="5189197"/>
                <a:ext cx="3213671" cy="1124561"/>
              </a:xfrm>
              <a:prstGeom prst="rect">
                <a:avLst/>
              </a:prstGeom>
            </p:spPr>
            <p:txBody>
              <a:bodyPr vert="horz" lIns="0" tIns="0" rIns="0" bIns="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buFont typeface="Arial" panose="020B0604020202020204" pitchFamily="34" charset="0"/>
                  <a:buNone/>
                </a:pPr>
                <a:r>
                  <a:rPr lang="en-US" sz="3200" b="1" dirty="0"/>
                  <a:t>  </a:t>
                </a:r>
                <a:r>
                  <a:rPr lang="en-US" sz="3400" b="1" dirty="0"/>
                  <a:t>2</a:t>
                </a:r>
                <a:endParaRPr lang="en-US" sz="3400" dirty="0"/>
              </a:p>
              <a:p>
                <a:pPr marL="0" indent="0">
                  <a:lnSpc>
                    <a:spcPct val="100000"/>
                  </a:lnSpc>
                  <a:buFont typeface="Arial" panose="020B0604020202020204" pitchFamily="34" charset="0"/>
                  <a:buNone/>
                </a:pPr>
                <a:endParaRPr lang="en-US" dirty="0"/>
              </a:p>
            </p:txBody>
          </p:sp>
        </p:grpSp>
        <p:sp>
          <p:nvSpPr>
            <p:cNvPr id="13" name="Content Placeholder 2">
              <a:extLst>
                <a:ext uri="{FF2B5EF4-FFF2-40B4-BE49-F238E27FC236}">
                  <a16:creationId xmlns:a16="http://schemas.microsoft.com/office/drawing/2014/main" id="{C4143FD2-A738-4B8A-81D3-AF2615D2972B}"/>
                </a:ext>
              </a:extLst>
            </p:cNvPr>
            <p:cNvSpPr txBox="1">
              <a:spLocks/>
            </p:cNvSpPr>
            <p:nvPr/>
          </p:nvSpPr>
          <p:spPr>
            <a:xfrm>
              <a:off x="1267067" y="4963826"/>
              <a:ext cx="4199238" cy="1325563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b="1" dirty="0"/>
                <a:t>Extend outreach strategy</a:t>
              </a:r>
            </a:p>
            <a:p>
              <a:pPr>
                <a:lnSpc>
                  <a:spcPct val="100000"/>
                </a:lnSpc>
                <a:buFont typeface="Wingdings" panose="05000000000000000000" pitchFamily="2" charset="2"/>
                <a:buChar char="§"/>
              </a:pPr>
              <a:r>
                <a:rPr lang="en-US" dirty="0"/>
                <a:t>Use data analytics to develop social media campaign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8477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7" y="3158641"/>
            <a:ext cx="5722223" cy="921807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3C40962-BA6A-43E4-97BA-511A9B90CF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team@contoso.com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FDFFBF-E125-47CF-AAE0-ACC45013CE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http://www.contoso.com/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46E567C2-56E5-44BD-9637-560D6502FFF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672</Words>
  <Application>Microsoft Office PowerPoint</Application>
  <PresentationFormat>Widescreen</PresentationFormat>
  <Paragraphs>89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Corbel</vt:lpstr>
      <vt:lpstr>Wingdings</vt:lpstr>
      <vt:lpstr>Office Theme</vt:lpstr>
      <vt:lpstr>Fueling WTWY through data analytics</vt:lpstr>
      <vt:lpstr>WTWY’s Goals</vt:lpstr>
      <vt:lpstr>TO identify hotspots for street teams 2019 MTA ridership data were analysed</vt:lpstr>
      <vt:lpstr>Top ten stations to for street teams reach locals during weekdays and weekends</vt:lpstr>
      <vt:lpstr>Weekends are significantly less busy than weekdays – but top stations maintain most traffic</vt:lpstr>
      <vt:lpstr>stations experience less traffic during certain DAY TIMES INDICATING A reallocation of resources</vt:lpstr>
      <vt:lpstr>Hot spots are in proximity allowing for shift of team resources throughout the day</vt:lpstr>
      <vt:lpstr>Potential next steps</vt:lpstr>
      <vt:lpstr>Thank you!</vt:lpstr>
      <vt:lpstr>Unleashing the potential of nyc subway riders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2020-01-16T06:52:06Z</dcterms:created>
  <dcterms:modified xsi:type="dcterms:W3CDTF">2020-01-17T04:18:17Z</dcterms:modified>
</cp:coreProperties>
</file>